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77" r:id="rId3"/>
    <p:sldId id="279" r:id="rId4"/>
    <p:sldId id="289" r:id="rId5"/>
    <p:sldId id="288" r:id="rId6"/>
    <p:sldId id="302" r:id="rId7"/>
    <p:sldId id="304" r:id="rId8"/>
    <p:sldId id="303" r:id="rId9"/>
    <p:sldId id="287" r:id="rId10"/>
    <p:sldId id="286" r:id="rId11"/>
    <p:sldId id="285" r:id="rId12"/>
    <p:sldId id="284" r:id="rId13"/>
    <p:sldId id="283" r:id="rId14"/>
    <p:sldId id="294" r:id="rId15"/>
    <p:sldId id="297" r:id="rId16"/>
    <p:sldId id="298" r:id="rId17"/>
    <p:sldId id="292" r:id="rId18"/>
    <p:sldId id="299" r:id="rId19"/>
    <p:sldId id="300" r:id="rId20"/>
    <p:sldId id="293" r:id="rId21"/>
    <p:sldId id="291" r:id="rId22"/>
    <p:sldId id="282" r:id="rId23"/>
    <p:sldId id="280" r:id="rId24"/>
    <p:sldId id="296" r:id="rId25"/>
    <p:sldId id="281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82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2:25:31.9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5566 263 24575,'-17'0'0,"-11"0"0,-8 0 0,-9 0 0,-10-11 0,-3 8 0,-7-12 0,-14 8 0,13-5 0,-14-1 0,0 1-881,-11-1 881,37 10 0,-3-1 0,-2-5 0,-3-1-835,-13 5 1,-2-1 834,4-4 0,0-1 0,-14-1 0,-2 0-1023,5 3 1,0 1 1022,-4-4 0,-2 0-719,23 3 1,-1 0 0,0 2 718,-24 1 0,0 1 0,21-1 0,-2 0 0,2 2 0,-20 3 0,1 2 0,-5-1 0,0 0 0,0 0 0,0 0 0,-1 0 0,0 0 0,-1-1 0,1 2 0,1 1 0,2 3 0,4 4 0,0 5 0,14 5 0,-2 4 0,4 1 0,-8 4 0,2 3-159,15-2 0,-2 2 1,6 1 158,1 3 0,4 1 0,-5 8 0,1 2 0,-2 2 0,1 3 0,1 5 0,2 2 0,-2 4 0,1 2-136,2 3 0,2 1 136,1 3 0,2 0 0,-1-1 0,2 2 0,6 2 0,1 1 0,0-5 0,2 1 0,4 3 0,3-3 460,8-20 0,1-1-460,4 7 0,2-1 1773,-6 21-1773,12-29 0,0 2 0,2 4 0,2-2 0,-3 27 0,6 8 0,6-38 1294,0-1-1294,15-6 1968,16 9-1968,16-9 1023,18 5-1023,-13-19 0,16 1 0,16 8 0,-22-22 0,3-1 0,-6 6 0,0 0-69,6-9 1,0-2 68,-12 1 0,0-1-938,1-5 1,4-1 937,33 0 0,6 0-1500,-4 1 1,5 0 1499,-15-3 0,5-1 0,0 1-1146,-1 2 1,1 0-1,0-1 1146,6-2 0,1 0 0,-4 0 0,-13 2 0,-3 1 0,3-1-672,18-2 1,4 1-1,-3-1 672,-19 2 0,-4 1 0,8-1 0,-6-1 0,6-1 0,3 0 0,0-1 0,-4 1-432,4 0 0,-3 0 1,0 0-1,3 0 432,14 0 0,4 0 0,-1 0 0,-9 0 0,-7 1 0,-6 0 0,1-3 244,5-4 0,2-2 1,2-3-245,-12 0 0,2-2 0,0-2 0,-2-1 0,14-5 0,-3-2 0,3-1 70,-8 3 1,3-1 0,-1 0-1,-7 0-70,-7-1 0,-6 1 0,-1-1 0,28-10 0,-7 1 786,-23 7 1,-4-1-787,4-1 0,-3-1 0,19-24 1547,-32 25 0,0 0-1547,31-31 1073,-16 3-1073,-15 2 3729,-12-4-3729,-8 1 0,-9-7 0,-2-2 0,-9-7 0,-2 0 0,-5 20 0,0-1 0,0-27 304,-4 19 0,-4 0-304,-11-15 0,-20-15 0,-11 17 0,18 34 0,-3 0 0,0 1 0,-3-1-368,-12-3 1,-1-1 367,4 1 0,-1 1 0,-10-1 0,-2 3 0,6 3 0,1 2-557,-29-12 557,32 24 0,-2 1 0,2 1 0,2 1 0,-37-5 0,28 7 0,3 3 0,-7 14-130,-17-5 130,5 6 487,-9 0-487,26 0 1463,2 0-1463,32 0 938,5 4-938,4 0 152,0 5-152,9-2 0,1 1 0,-1 0 0,3 0 0,-2-1 0,3 1 0,0-1 0,-4-2 0,3 1 0,-2-2 0,3 4 0,0-1 0,-4-3 0,3 3 0,-2-7 0,3 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22EF86-D76D-424B-9125-0FB8A38AA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B494498-0936-3E4E-B745-7C798FFAA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E3FD18-E8D1-CC4F-9986-617709743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AB6C-8D8C-EA46-9059-11C3D20F0EC2}" type="datetimeFigureOut">
              <a:rPr lang="it-IT" smtClean="0"/>
              <a:t>19/11/20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863FFD-AE84-194B-AA72-E3E67D09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0E7176-9E8B-EF42-8D66-E0F8F5F1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94921-B1C9-1643-AFD8-81718D5FF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331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56BDF1-7AD7-4644-B872-B6BDEB8F4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5920B4D-3324-064C-A167-4EDBA7A9E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533475-1311-3046-8340-DD3F536B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AB6C-8D8C-EA46-9059-11C3D20F0EC2}" type="datetimeFigureOut">
              <a:rPr lang="it-IT" smtClean="0"/>
              <a:t>19/11/20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80D98F-5344-D24B-9758-71CB1E7E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C590B8-A4D0-154D-B3AB-7DBC0D79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94921-B1C9-1643-AFD8-81718D5FF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97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69CBF8F-5836-1345-AB2C-53427A5A9A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FA63E1A-5F50-EB44-80E8-1E152E875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610990-28EB-4A47-B96A-77A7332DA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AB6C-8D8C-EA46-9059-11C3D20F0EC2}" type="datetimeFigureOut">
              <a:rPr lang="it-IT" smtClean="0"/>
              <a:t>19/11/20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2FF2C3-1F16-014E-A961-A5462997F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A34299-945C-4646-ABC1-D39334D62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94921-B1C9-1643-AFD8-81718D5FF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79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57245C-49DA-7542-9C37-B17297990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44453D-ED48-5147-90B0-6834AC9AA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93F298-D55F-4847-95DC-100531765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AB6C-8D8C-EA46-9059-11C3D20F0EC2}" type="datetimeFigureOut">
              <a:rPr lang="it-IT" smtClean="0"/>
              <a:t>19/11/20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2E7706-AC73-E640-81D0-D011BD5FD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80384C-E6D1-3648-994F-6DACE7AC6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94921-B1C9-1643-AFD8-81718D5FF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75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C87899-B8B3-3444-AC81-DC6A96EE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581406-00B2-7A4B-9833-37F4F9A00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0B4C03-865D-714C-B4E8-2E5ED8634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AB6C-8D8C-EA46-9059-11C3D20F0EC2}" type="datetimeFigureOut">
              <a:rPr lang="it-IT" smtClean="0"/>
              <a:t>19/11/20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5F9597-7384-E54E-A8E4-2021606A5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2C5205-DA67-2548-B2AE-C5B6A506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94921-B1C9-1643-AFD8-81718D5FF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572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B144BA-0CEE-5C4C-87F7-20D1893E1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287991-C091-FA4C-82E0-B8956DF9B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862052A-C7EB-8E41-9E8A-0521F2FB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B815D8-6D40-4B40-948F-E8E9C1086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AB6C-8D8C-EA46-9059-11C3D20F0EC2}" type="datetimeFigureOut">
              <a:rPr lang="it-IT" smtClean="0"/>
              <a:t>19/11/20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9F2465-8694-204D-9C27-CF9C2367F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578CAA0-7E62-774B-8F32-4AE1468D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94921-B1C9-1643-AFD8-81718D5FF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647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2F47C-C0C5-5742-99D3-65DDA2287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981BDC-D189-624D-9DB9-C6CB39FE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6AC48E-A4DE-6040-9EDB-5CF375B8D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2239B5A-CBBC-7D4E-9B26-F194E21F17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26D9646-2DCF-D44B-8F2C-9E9860704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ABE6D01-FDA8-AF4F-BA72-DC098DD7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AB6C-8D8C-EA46-9059-11C3D20F0EC2}" type="datetimeFigureOut">
              <a:rPr lang="it-IT" smtClean="0"/>
              <a:t>19/11/20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4001601-5C22-7F41-890E-AB09735B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B33FEB3-4A52-6B4E-AC14-55AF34B09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94921-B1C9-1643-AFD8-81718D5FF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852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156BB8-B05F-814D-88E9-27D88F6B5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51A1491-628F-3042-87E6-A86FC3F26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AB6C-8D8C-EA46-9059-11C3D20F0EC2}" type="datetimeFigureOut">
              <a:rPr lang="it-IT" smtClean="0"/>
              <a:t>19/11/20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81E51D1-6C22-9046-93E9-E7F962BD0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E68AA0-DEB0-E14D-83A0-C0F1E1D7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94921-B1C9-1643-AFD8-81718D5FF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420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010289-420E-3549-BE52-82CB9219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AB6C-8D8C-EA46-9059-11C3D20F0EC2}" type="datetimeFigureOut">
              <a:rPr lang="it-IT" smtClean="0"/>
              <a:t>19/11/20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DB545AB-1884-A543-8CCF-ECD641FBA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39373E-89FD-544F-BB09-95BE87F8A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94921-B1C9-1643-AFD8-81718D5FF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431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7D28C5-CAE3-ED45-A19E-AAE4B7E5C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382CB9-6F56-3441-8C9B-348129A52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C623BD7-6D94-2B48-8316-63D5F249D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38A6015-CF0B-114B-9484-667D2782E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AB6C-8D8C-EA46-9059-11C3D20F0EC2}" type="datetimeFigureOut">
              <a:rPr lang="it-IT" smtClean="0"/>
              <a:t>19/11/20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227AD00-C194-6848-84E8-D0818449E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8B423C-CF10-3E4F-8950-0618B0BC3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94921-B1C9-1643-AFD8-81718D5FF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131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6E01F9-3689-2B41-8838-0F53C072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59C0ED6-5722-EB4A-BC69-6418CE215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05036A4-D966-014F-B8D6-F8FCD4E5E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DD503B-4E93-F24E-8535-C09B61010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AB6C-8D8C-EA46-9059-11C3D20F0EC2}" type="datetimeFigureOut">
              <a:rPr lang="it-IT" smtClean="0"/>
              <a:t>19/11/20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7A3E80-CBE3-6A41-B4AC-2DDF693F1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DDD4F3-1360-0D4C-8CD0-D181B8706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94921-B1C9-1643-AFD8-81718D5FF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699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9F9D769-F14D-EA4D-970A-550D74D7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B4A862-A3D2-9848-AF9E-71ADDD90E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108793-0552-E94F-BC62-CD0D1A44A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7AB6C-8D8C-EA46-9059-11C3D20F0EC2}" type="datetimeFigureOut">
              <a:rPr lang="it-IT" smtClean="0"/>
              <a:t>19/11/20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61DAD2-C7C7-4645-9B83-9CDA2E9E6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123559-066A-3D43-8267-E4A88E148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94921-B1C9-1643-AFD8-81718D5FF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1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7B9182BA-7AF3-4324-B4F3-C067BB0A5C9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customXml" Target="../ink/ink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sisp.it/convegno2019/?pagename=cms&amp;name=paper-room&amp;trackname=comunicazione-politica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66196F-C1D1-0C43-AFB1-BD2072B111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970DFCB-5F46-F147-8EE4-0BD7AA8C7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63886"/>
            <a:ext cx="9144000" cy="1273628"/>
          </a:xfrm>
        </p:spPr>
        <p:txBody>
          <a:bodyPr>
            <a:normAutofit fontScale="62500" lnSpcReduction="20000"/>
          </a:bodyPr>
          <a:lstStyle/>
          <a:p>
            <a:r>
              <a:rPr lang="it-IT" sz="4800" b="1" dirty="0">
                <a:solidFill>
                  <a:schemeClr val="accent2">
                    <a:lumMod val="75000"/>
                  </a:schemeClr>
                </a:solidFill>
              </a:rPr>
              <a:t>NARRATIVECHANGE.ORG/IT</a:t>
            </a:r>
          </a:p>
          <a:p>
            <a:r>
              <a:rPr lang="it-IT" sz="4800" b="1" dirty="0" err="1">
                <a:solidFill>
                  <a:schemeClr val="accent2">
                    <a:lumMod val="75000"/>
                  </a:schemeClr>
                </a:solidFill>
              </a:rPr>
              <a:t>Marìka</a:t>
            </a:r>
            <a:r>
              <a:rPr lang="it-IT" sz="4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dirty="0" err="1">
                <a:solidFill>
                  <a:schemeClr val="accent2">
                    <a:lumMod val="75000"/>
                  </a:schemeClr>
                </a:solidFill>
              </a:rPr>
              <a:t>Surace</a:t>
            </a:r>
            <a:r>
              <a:rPr lang="it-IT" sz="4800" b="1" dirty="0">
                <a:solidFill>
                  <a:schemeClr val="accent2">
                    <a:lumMod val="75000"/>
                  </a:schemeClr>
                </a:solidFill>
              </a:rPr>
              <a:t>, membro del Team di progetto Italia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5E3FA8-0EE7-1A4B-AD21-784C1FBB5139}"/>
              </a:ext>
            </a:extLst>
          </p:cNvPr>
          <p:cNvPicPr/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" b="74687"/>
          <a:stretch>
            <a:fillRect/>
          </a:stretch>
        </p:blipFill>
        <p:spPr bwMode="auto">
          <a:xfrm>
            <a:off x="0" y="-8212"/>
            <a:ext cx="12192000" cy="2032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6DE12BD-4612-0F48-83AE-FC0EFFC35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24165"/>
            <a:ext cx="12192000" cy="250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44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C1F7CE7-3FD1-5B4A-8171-8366C72AE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0943" y="2133600"/>
            <a:ext cx="7913914" cy="421277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5563AB1-4021-754F-A137-984757C60968}"/>
              </a:ext>
            </a:extLst>
          </p:cNvPr>
          <p:cNvSpPr txBox="1"/>
          <p:nvPr/>
        </p:nvSpPr>
        <p:spPr>
          <a:xfrm>
            <a:off x="838200" y="6308209"/>
            <a:ext cx="917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COMPRENDERE NON SIGNIFICA ESSERE D’ACCORDO, MA AIUTA ALL’APERTURA DI UN DIALOGO</a:t>
            </a:r>
          </a:p>
        </p:txBody>
      </p:sp>
    </p:spTree>
    <p:extLst>
      <p:ext uri="{BB962C8B-B14F-4D97-AF65-F5344CB8AC3E}">
        <p14:creationId xmlns:p14="http://schemas.microsoft.com/office/powerpoint/2010/main" val="1887547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DE39CBD-864A-3848-A302-57776B985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8314" y="2133600"/>
            <a:ext cx="9699172" cy="4180114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B20B6E-741E-6643-ABC8-BEB7AF146856}"/>
              </a:ext>
            </a:extLst>
          </p:cNvPr>
          <p:cNvSpPr txBox="1"/>
          <p:nvPr/>
        </p:nvSpPr>
        <p:spPr>
          <a:xfrm>
            <a:off x="1741715" y="1871146"/>
            <a:ext cx="1100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PERSONE SI FANNO GUIDARE PIÙ SCHEMI MENTALI CHE DAI FATTI</a:t>
            </a:r>
          </a:p>
        </p:txBody>
      </p:sp>
    </p:spTree>
    <p:extLst>
      <p:ext uri="{BB962C8B-B14F-4D97-AF65-F5344CB8AC3E}">
        <p14:creationId xmlns:p14="http://schemas.microsoft.com/office/powerpoint/2010/main" val="1650147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7719531-68ED-254F-BACD-EA7405FEA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599"/>
            <a:ext cx="10515600" cy="3749449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UNA PAROLA, UN’IMMAGINE, UNA METAFORA O UNA STORIA: BASTA POCO PER ATTIVARE UNO SCHEMA MENTALE: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3FE382A-5BA1-0A46-90BF-8A1DD1AC9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87" y="2966357"/>
            <a:ext cx="8719456" cy="333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64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7719531-68ED-254F-BACD-EA7405FEA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193" y="1807027"/>
            <a:ext cx="10515600" cy="4838700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Due esempi di campagne con quest’approccio:</a:t>
            </a:r>
          </a:p>
          <a:p>
            <a:pPr marL="0" indent="0">
              <a:buNone/>
            </a:pPr>
            <a:r>
              <a:rPr lang="it-IT" dirty="0"/>
              <a:t>1) CENTRO PREGHIERA DI SHREWSBURY (</a:t>
            </a:r>
            <a:r>
              <a:rPr lang="it-IT" dirty="0" err="1"/>
              <a:t>Hope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hate</a:t>
            </a:r>
            <a:r>
              <a:rPr lang="it-IT" dirty="0"/>
              <a:t>, Inghilterra)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983318C-7792-6F4A-858F-4B6A566BD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07" y="2971800"/>
            <a:ext cx="6286500" cy="330381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77BCD89-002E-8E4D-8501-2AADFF3D0404}"/>
              </a:ext>
            </a:extLst>
          </p:cNvPr>
          <p:cNvSpPr txBox="1"/>
          <p:nvPr/>
        </p:nvSpPr>
        <p:spPr>
          <a:xfrm>
            <a:off x="7892143" y="3233057"/>
            <a:ext cx="35062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 fronte delle proteste contro la</a:t>
            </a:r>
          </a:p>
          <a:p>
            <a:r>
              <a:rPr lang="it-IT" dirty="0"/>
              <a:t>costruzione della Moschea, la</a:t>
            </a:r>
          </a:p>
          <a:p>
            <a:r>
              <a:rPr lang="it-IT" dirty="0"/>
              <a:t>campagna ha puntato su due valori</a:t>
            </a:r>
          </a:p>
          <a:p>
            <a:r>
              <a:rPr lang="it-IT" dirty="0"/>
              <a:t>condivisi dalle comunità coinvolte:</a:t>
            </a:r>
          </a:p>
          <a:p>
            <a:r>
              <a:rPr lang="it-IT" b="1" dirty="0"/>
              <a:t>il diritto alla preghiera e il decoro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053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7719531-68ED-254F-BACD-EA7405FEA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57" y="2133599"/>
            <a:ext cx="10940143" cy="4506687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2) POPPY HIJAB (Centenario I guerra mondiale, </a:t>
            </a:r>
            <a:r>
              <a:rPr lang="it-IT" dirty="0" err="1"/>
              <a:t>British</a:t>
            </a:r>
            <a:r>
              <a:rPr lang="it-IT" dirty="0"/>
              <a:t> Future, Inghilterra)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EBC22B9-B3CB-6343-BABE-C9F9641DD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29" y="2677912"/>
            <a:ext cx="7975600" cy="437605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78DF5A3-F701-6B46-AA84-8C798C311BAA}"/>
              </a:ext>
            </a:extLst>
          </p:cNvPr>
          <p:cNvSpPr txBox="1"/>
          <p:nvPr/>
        </p:nvSpPr>
        <p:spPr>
          <a:xfrm>
            <a:off x="8719457" y="3113314"/>
            <a:ext cx="23404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simbolo che per ogni inglese significa commemorazione dei caduti in guerra, il papavero, e il velo islamico. Un modo per affermare che anche se la religione o l’etnia sono diverse, i valori comuni uniscono.</a:t>
            </a:r>
          </a:p>
        </p:txBody>
      </p:sp>
    </p:spTree>
    <p:extLst>
      <p:ext uri="{BB962C8B-B14F-4D97-AF65-F5344CB8AC3E}">
        <p14:creationId xmlns:p14="http://schemas.microsoft.com/office/powerpoint/2010/main" val="1022203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33FF22A-3E5F-1743-9CAC-97C3BF317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486" y="2133600"/>
            <a:ext cx="9873343" cy="3929743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36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21EBD3C-5C16-354D-939D-A77209603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29" y="2634343"/>
            <a:ext cx="9710057" cy="3749675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76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F083496-4FA9-DB45-803E-4667CECA4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2055813"/>
            <a:ext cx="8675914" cy="4595358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39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C44E1BB-0E8E-494F-960E-1AEFD2633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713" y="2133600"/>
            <a:ext cx="10036629" cy="3749675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94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390696D-E463-AE4E-AC5B-7F155F9C2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14" y="2133600"/>
            <a:ext cx="10221686" cy="406037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3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7719531-68ED-254F-BACD-EA7405FEA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599"/>
            <a:ext cx="10515600" cy="3749449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solidFill>
                  <a:schemeClr val="accent1"/>
                </a:solidFill>
              </a:rPr>
              <a:t>2018: RICERCA IPSOS E MORE IN COMMON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0CF5C16-1A29-D546-8F60-D81A9FD4C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22" y="2613732"/>
            <a:ext cx="103759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7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875DE26-D0BA-5347-B7A6-1187506D8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086" y="2133600"/>
            <a:ext cx="10189027" cy="4071257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40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3B30433-5051-5843-9EEC-550A438DB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518" y="2237439"/>
            <a:ext cx="5851482" cy="3749675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7D45D46-E993-7540-A0E6-C4618BA7B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256" y="2237439"/>
            <a:ext cx="5268687" cy="39021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3F9EEC3F-C236-7D4F-A37C-DC5093A5917D}"/>
                  </a:ext>
                </a:extLst>
              </p14:cNvPr>
              <p14:cNvContentPartPr/>
              <p14:nvPr/>
            </p14:nvContentPartPr>
            <p14:xfrm>
              <a:off x="3260983" y="3684960"/>
              <a:ext cx="2363760" cy="100548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3F9EEC3F-C236-7D4F-A37C-DC5093A591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1983" y="3676320"/>
                <a:ext cx="2381400" cy="102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308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7719531-68ED-254F-BACD-EA7405FEA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948543"/>
            <a:ext cx="11571515" cy="478971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b="1" dirty="0"/>
              <a:t>A VOLTE CI SONO STORIE PERFETTE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(Mattia Feltri, Buongiorno, La Stampa, 10 novembre 2020)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301A52D-6B8B-B240-964F-8397930E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72" y="2627312"/>
            <a:ext cx="11430000" cy="34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11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7719531-68ED-254F-BACD-EA7405FEA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2133599"/>
            <a:ext cx="10907486" cy="43592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b="1" dirty="0"/>
              <a:t>BIBLIOGRAFIA:</a:t>
            </a:r>
          </a:p>
          <a:p>
            <a:pPr marL="0" indent="0">
              <a:buNone/>
            </a:pPr>
            <a:r>
              <a:rPr lang="it-IT" b="1" dirty="0"/>
              <a:t>David </a:t>
            </a:r>
            <a:r>
              <a:rPr lang="it-IT" b="1" dirty="0" err="1"/>
              <a:t>Lakoff</a:t>
            </a:r>
            <a:r>
              <a:rPr lang="it-IT" b="1" dirty="0"/>
              <a:t>: </a:t>
            </a:r>
            <a:r>
              <a:rPr lang="it-IT" dirty="0"/>
              <a:t>Non pensare all’elefante (</a:t>
            </a:r>
            <a:r>
              <a:rPr lang="it-IT" dirty="0" err="1"/>
              <a:t>Chiarelettere</a:t>
            </a:r>
            <a:r>
              <a:rPr lang="it-IT" dirty="0"/>
              <a:t>)</a:t>
            </a:r>
          </a:p>
          <a:p>
            <a:pPr marL="0" indent="0">
              <a:buNone/>
            </a:pPr>
            <a:r>
              <a:rPr lang="it-IT" b="1" dirty="0"/>
              <a:t>Rossana Barcellona e Teresa Sardella </a:t>
            </a:r>
            <a:r>
              <a:rPr lang="it-IT" dirty="0"/>
              <a:t>(a cura di): Violenza delle parole, parole della violenza – percorsi storico linguistici (</a:t>
            </a:r>
            <a:r>
              <a:rPr lang="it-IT" dirty="0" err="1"/>
              <a:t>Mimesis</a:t>
            </a:r>
            <a:r>
              <a:rPr lang="it-IT" dirty="0"/>
              <a:t> ed.)</a:t>
            </a:r>
          </a:p>
          <a:p>
            <a:pPr marL="0" indent="0">
              <a:buNone/>
            </a:pPr>
            <a:r>
              <a:rPr lang="it-IT" b="1" dirty="0"/>
              <a:t>Massimiliano </a:t>
            </a:r>
            <a:r>
              <a:rPr lang="it-IT" b="1" dirty="0" err="1"/>
              <a:t>Panarari</a:t>
            </a:r>
            <a:r>
              <a:rPr lang="it-IT" b="1" dirty="0"/>
              <a:t>: </a:t>
            </a:r>
            <a:r>
              <a:rPr lang="it-IT" dirty="0"/>
              <a:t>Uno non vale uno. Democrazia diretta e altri miti di oggi (Marsilio)</a:t>
            </a:r>
          </a:p>
          <a:p>
            <a:pPr marL="0" indent="0">
              <a:buNone/>
            </a:pPr>
            <a:r>
              <a:rPr lang="it-IT" b="1" dirty="0"/>
              <a:t>Emiliana De </a:t>
            </a:r>
            <a:r>
              <a:rPr lang="it-IT" b="1" dirty="0" err="1"/>
              <a:t>Blasio</a:t>
            </a:r>
            <a:r>
              <a:rPr lang="it-IT" b="1" dirty="0"/>
              <a:t> e Michele </a:t>
            </a:r>
            <a:r>
              <a:rPr lang="it-IT" b="1" dirty="0" err="1"/>
              <a:t>Sorice</a:t>
            </a:r>
            <a:r>
              <a:rPr lang="it-IT" dirty="0"/>
              <a:t>: </a:t>
            </a:r>
            <a:r>
              <a:rPr lang="it-IT" dirty="0" err="1"/>
              <a:t>Populism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direct</a:t>
            </a:r>
            <a:r>
              <a:rPr lang="it-IT" dirty="0"/>
              <a:t> </a:t>
            </a:r>
            <a:r>
              <a:rPr lang="it-IT" dirty="0" err="1"/>
              <a:t>democracy</a:t>
            </a:r>
            <a:r>
              <a:rPr lang="it-IT" dirty="0"/>
              <a:t> and the </a:t>
            </a:r>
            <a:r>
              <a:rPr lang="it-IT" dirty="0" err="1"/>
              <a:t>technologycal</a:t>
            </a:r>
            <a:r>
              <a:rPr lang="it-IT" dirty="0"/>
              <a:t> </a:t>
            </a:r>
            <a:r>
              <a:rPr lang="it-IT" dirty="0" err="1"/>
              <a:t>myth</a:t>
            </a:r>
            <a:endParaRPr lang="it-IT" dirty="0"/>
          </a:p>
          <a:p>
            <a:pPr marL="0" indent="0">
              <a:buNone/>
            </a:pPr>
            <a:r>
              <a:rPr lang="it-IT" b="1" dirty="0"/>
              <a:t>Claudio Nobili</a:t>
            </a:r>
            <a:r>
              <a:rPr lang="it-IT" dirty="0"/>
              <a:t>: Un vecchio italiano per una </a:t>
            </a:r>
            <a:r>
              <a:rPr lang="it-IT" dirty="0" err="1"/>
              <a:t>neopolitica</a:t>
            </a:r>
            <a:r>
              <a:rPr lang="it-IT" dirty="0"/>
              <a:t>. La lingua in azione di Matteo </a:t>
            </a:r>
            <a:r>
              <a:rPr lang="it-IT" dirty="0" err="1"/>
              <a:t>Salvini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b="1" dirty="0"/>
              <a:t>Società italiana di scienza politica </a:t>
            </a:r>
            <a:r>
              <a:rPr lang="it-IT" dirty="0"/>
              <a:t>– Panel sulla comunicazione politica, </a:t>
            </a:r>
            <a:r>
              <a:rPr lang="it-IT" dirty="0" err="1"/>
              <a:t>digital</a:t>
            </a:r>
            <a:r>
              <a:rPr lang="it-IT" dirty="0"/>
              <a:t> media e linguaggio: </a:t>
            </a:r>
            <a:r>
              <a:rPr lang="it-IT" dirty="0">
                <a:hlinkClick r:id="rId2"/>
              </a:rPr>
              <a:t>https://www.sisp.it/convegno2019/?pagename=cms&amp;name=paper-room&amp;trackname=comunicazione-politica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b="1" dirty="0"/>
              <a:t>Audizione parlamentare in Commissione Affari Costituzionali della Camera dei deputati su sicurezza e immigrazione </a:t>
            </a:r>
            <a:r>
              <a:rPr lang="it-IT" b="1"/>
              <a:t>6 novembre 2020: </a:t>
            </a:r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www.camera.it</a:t>
            </a:r>
            <a:r>
              <a:rPr lang="it-IT" dirty="0"/>
              <a:t>/leg18/1132?shadow_primapagina=11404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94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7719531-68ED-254F-BACD-EA7405FEA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3599"/>
            <a:ext cx="10812323" cy="4626430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ESERCITAZIONE: DISEGNARE IL PROFILO DI UNO DEI SEGMENTI DEL CENTRO FLUIDO, MAGARI ISPIRANDOSI A QUALCUNO DI NOSTRA CONOSCENZA, ATTRIBUENDOGLI FRASI TIPICHE SULL’IMMIGRAZIONE.</a:t>
            </a:r>
          </a:p>
          <a:p>
            <a:pPr marL="0" indent="0">
              <a:buNone/>
            </a:pPr>
            <a:r>
              <a:rPr lang="it-IT" b="1" dirty="0"/>
              <a:t>Trascurati</a:t>
            </a:r>
          </a:p>
          <a:p>
            <a:pPr marL="0" indent="0">
              <a:buNone/>
            </a:pPr>
            <a:r>
              <a:rPr lang="it-IT" b="1" dirty="0"/>
              <a:t>17%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3EF6581-A93E-4E48-A478-747B3E19E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581400"/>
            <a:ext cx="2296886" cy="3069771"/>
          </a:xfrm>
          <a:prstGeom prst="rect">
            <a:avLst/>
          </a:prstGeom>
        </p:spPr>
      </p:pic>
      <p:sp>
        <p:nvSpPr>
          <p:cNvPr id="6" name="Freccia destra 5">
            <a:extLst>
              <a:ext uri="{FF2B5EF4-FFF2-40B4-BE49-F238E27FC236}">
                <a16:creationId xmlns:a16="http://schemas.microsoft.com/office/drawing/2014/main" id="{2112DF87-AD27-9648-BAF4-48B71A94EFCE}"/>
              </a:ext>
            </a:extLst>
          </p:cNvPr>
          <p:cNvSpPr/>
          <p:nvPr/>
        </p:nvSpPr>
        <p:spPr>
          <a:xfrm>
            <a:off x="4316840" y="3962622"/>
            <a:ext cx="1349175" cy="283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sp>
        <p:nvSpPr>
          <p:cNvPr id="10" name="Freccia destra 9">
            <a:extLst>
              <a:ext uri="{FF2B5EF4-FFF2-40B4-BE49-F238E27FC236}">
                <a16:creationId xmlns:a16="http://schemas.microsoft.com/office/drawing/2014/main" id="{FEEA4F3D-4A5F-A84E-A39A-06CBCD9DD626}"/>
              </a:ext>
            </a:extLst>
          </p:cNvPr>
          <p:cNvSpPr/>
          <p:nvPr/>
        </p:nvSpPr>
        <p:spPr>
          <a:xfrm>
            <a:off x="4316840" y="4659335"/>
            <a:ext cx="1349175" cy="283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0FAD9AAD-00F0-5D44-A3DC-16E4293DC083}"/>
              </a:ext>
            </a:extLst>
          </p:cNvPr>
          <p:cNvSpPr/>
          <p:nvPr/>
        </p:nvSpPr>
        <p:spPr>
          <a:xfrm>
            <a:off x="4322280" y="5331278"/>
            <a:ext cx="1349175" cy="283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9654E9-0870-604B-9CBE-33B908F605E9}"/>
              </a:ext>
            </a:extLst>
          </p:cNvPr>
          <p:cNvSpPr txBox="1"/>
          <p:nvPr/>
        </p:nvSpPr>
        <p:spPr>
          <a:xfrm>
            <a:off x="6520546" y="3617462"/>
            <a:ext cx="4833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«Una volta non c’erano tutti questi stranieri e si stava meglio. Ma anche loro non starebbero meglio a casa propria?»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26C11D8-82EE-B748-839E-0FB1387B800F}"/>
              </a:ext>
            </a:extLst>
          </p:cNvPr>
          <p:cNvSpPr txBox="1"/>
          <p:nvPr/>
        </p:nvSpPr>
        <p:spPr>
          <a:xfrm>
            <a:off x="6520546" y="4374103"/>
            <a:ext cx="503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«Che ne sarà del lavoro per i miei figli e nipoti?»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90B0B56-3050-A64B-802D-4D716E7D77CC}"/>
              </a:ext>
            </a:extLst>
          </p:cNvPr>
          <p:cNvSpPr txBox="1"/>
          <p:nvPr/>
        </p:nvSpPr>
        <p:spPr>
          <a:xfrm>
            <a:off x="6520546" y="5154413"/>
            <a:ext cx="456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«Vorrei che fossero più educati, che rispettassero la nostra cultura»</a:t>
            </a:r>
          </a:p>
        </p:txBody>
      </p:sp>
    </p:spTree>
    <p:extLst>
      <p:ext uri="{BB962C8B-B14F-4D97-AF65-F5344CB8AC3E}">
        <p14:creationId xmlns:p14="http://schemas.microsoft.com/office/powerpoint/2010/main" val="1980238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7719531-68ED-254F-BACD-EA7405FEA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599"/>
            <a:ext cx="10515600" cy="37494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sz="4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it-IT" sz="4400" b="1" dirty="0">
                <a:solidFill>
                  <a:srgbClr val="C00000"/>
                </a:solidFill>
              </a:rPr>
              <a:t>GRAZIE!</a:t>
            </a:r>
          </a:p>
          <a:p>
            <a:pPr marL="0" indent="0" algn="ctr">
              <a:buNone/>
            </a:pPr>
            <a:endParaRPr lang="it-IT" sz="4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it-IT" sz="4400" b="1" dirty="0" err="1">
                <a:solidFill>
                  <a:srgbClr val="C00000"/>
                </a:solidFill>
              </a:rPr>
              <a:t>marikasurace@gmail.com</a:t>
            </a:r>
            <a:endParaRPr lang="it-IT" sz="4400" b="1" dirty="0">
              <a:solidFill>
                <a:srgbClr val="C00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59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2173F91C-F7AB-AE47-8E1C-31D92772F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600"/>
            <a:ext cx="10515600" cy="3749675"/>
          </a:xfrm>
        </p:spPr>
        <p:txBody>
          <a:bodyPr/>
          <a:lstStyle/>
          <a:p>
            <a:pPr marL="0" indent="0" algn="ctr">
              <a:buNone/>
            </a:pPr>
            <a:r>
              <a:rPr lang="it-IT" b="1" cap="small" dirty="0">
                <a:solidFill>
                  <a:srgbClr val="2F5597"/>
                </a:solidFill>
              </a:rPr>
              <a:t>LA POLARIZZAZIONE DELLE POSIZIONI</a:t>
            </a:r>
          </a:p>
          <a:p>
            <a:pPr marL="0" indent="0" algn="ctr">
              <a:buNone/>
            </a:pPr>
            <a:endParaRPr lang="it-IT" b="1" cap="small" dirty="0">
              <a:solidFill>
                <a:srgbClr val="2F5597"/>
              </a:solidFill>
            </a:endParaRPr>
          </a:p>
          <a:p>
            <a:pPr marL="0" indent="0" algn="ctr">
              <a:buNone/>
            </a:pPr>
            <a:endParaRPr lang="it-IT" dirty="0">
              <a:solidFill>
                <a:srgbClr val="2F5597"/>
              </a:solidFill>
            </a:endParaRPr>
          </a:p>
        </p:txBody>
      </p:sp>
      <p:pic>
        <p:nvPicPr>
          <p:cNvPr id="6" name="Segnaposto contenuto 5" descr="im-right-1458410_640.png">
            <a:extLst>
              <a:ext uri="{FF2B5EF4-FFF2-40B4-BE49-F238E27FC236}">
                <a16:creationId xmlns:a16="http://schemas.microsoft.com/office/drawing/2014/main" id="{035B514C-64CD-D740-B218-41D8255CA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38" r="-16338"/>
          <a:stretch>
            <a:fillRect/>
          </a:stretch>
        </p:blipFill>
        <p:spPr>
          <a:xfrm>
            <a:off x="475796" y="2787423"/>
            <a:ext cx="11595100" cy="361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11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7719531-68ED-254F-BACD-EA7405FEA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599"/>
            <a:ext cx="10515600" cy="37494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dirty="0">
                <a:solidFill>
                  <a:schemeClr val="accent1"/>
                </a:solidFill>
              </a:rPr>
              <a:t>E IL CENTRO?</a:t>
            </a:r>
          </a:p>
          <a:p>
            <a:pPr marL="0" indent="0" algn="ctr">
              <a:buNone/>
            </a:pPr>
            <a:endParaRPr lang="it-IT" sz="4000" dirty="0">
              <a:solidFill>
                <a:schemeClr val="accent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  <p:pic>
        <p:nvPicPr>
          <p:cNvPr id="5" name="Segnaposto contenuto 5" descr="movable_middle-640x350.jpg">
            <a:extLst>
              <a:ext uri="{FF2B5EF4-FFF2-40B4-BE49-F238E27FC236}">
                <a16:creationId xmlns:a16="http://schemas.microsoft.com/office/drawing/2014/main" id="{9016A07D-68F1-C942-AF54-7CC7A0428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12" r="-16812"/>
          <a:stretch>
            <a:fillRect/>
          </a:stretch>
        </p:blipFill>
        <p:spPr>
          <a:xfrm>
            <a:off x="440531" y="2667226"/>
            <a:ext cx="11310938" cy="382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18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75066F05-492E-1A4B-A195-D07A2EC86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514" y="1719915"/>
            <a:ext cx="11593286" cy="4772960"/>
          </a:xfrm>
        </p:spPr>
      </p:pic>
    </p:spTree>
    <p:extLst>
      <p:ext uri="{BB962C8B-B14F-4D97-AF65-F5344CB8AC3E}">
        <p14:creationId xmlns:p14="http://schemas.microsoft.com/office/powerpoint/2010/main" val="1881870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2E0F1D-96E9-AF42-8700-BBD110D53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6" y="1825624"/>
            <a:ext cx="11038114" cy="4869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/>
              <a:t>TRASCURATI: 17%</a:t>
            </a:r>
          </a:p>
          <a:p>
            <a:pPr marL="0" indent="0">
              <a:buNone/>
            </a:pPr>
            <a:r>
              <a:rPr lang="it-IT" sz="2000" dirty="0"/>
              <a:t>Maturi/Anziani – Principale mezzo di informazione: Tv - Preoccupati per la crisi, pessimisti – Vogliono che si rispettino le regole – Temono per il futuro dei loro figli e nipoti – Vedono nei migranti dei rivali nell’accesso alle risorse - Provano pena per i rifugiati che percepiscono umili e bisognosi</a:t>
            </a:r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8B1D220-50E0-E54B-A637-0FFE1F144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" y="3156857"/>
            <a:ext cx="4038601" cy="33360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0E45FF8-FA54-DF47-9F18-842D8FCDA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571" y="3156857"/>
            <a:ext cx="4539343" cy="33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65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BCF526-58F9-FF4D-AED7-167EFAFDD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3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/>
              <a:t>MODERATI DISIMPEGNATI: 19%</a:t>
            </a:r>
          </a:p>
          <a:p>
            <a:pPr marL="0" indent="0">
              <a:buNone/>
            </a:pPr>
            <a:r>
              <a:rPr lang="it-IT" sz="2000" dirty="0"/>
              <a:t>Giovani e istruiti, studenti superiori e universitari – Incerti sul futuro – Cittadini del mondo per scelta o per forza – Non si identificano nei partiti politici – Vedono i migranti come pari nell’incertezza di vita e nella sofferenza.</a:t>
            </a:r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DF8D490-4245-EA4A-A7C1-16257A551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22612"/>
            <a:ext cx="4691744" cy="362653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D04A12A-C1D2-5243-BC5E-08F7BF298CB1}"/>
              </a:ext>
            </a:extLst>
          </p:cNvPr>
          <p:cNvSpPr txBox="1"/>
          <p:nvPr/>
        </p:nvSpPr>
        <p:spPr>
          <a:xfrm>
            <a:off x="6335486" y="3243943"/>
            <a:ext cx="553946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FRASI CARATTERIZZANTI:</a:t>
            </a:r>
          </a:p>
          <a:p>
            <a:r>
              <a:rPr lang="it-IT" dirty="0"/>
              <a:t>«I giovani migranti sembrano svegli, li immagino senza </a:t>
            </a:r>
          </a:p>
          <a:p>
            <a:r>
              <a:rPr lang="it-IT" dirty="0"/>
              <a:t>famiglia e con tante difficoltà da affrontare»</a:t>
            </a:r>
          </a:p>
          <a:p>
            <a:r>
              <a:rPr lang="it-IT" dirty="0"/>
              <a:t>«Sono stato in Africa, ho incontrato pochissimi bianchi.</a:t>
            </a:r>
          </a:p>
          <a:p>
            <a:r>
              <a:rPr lang="it-IT" dirty="0"/>
              <a:t>la gente pensa all’Europa come a un mito, come noi</a:t>
            </a:r>
          </a:p>
          <a:p>
            <a:r>
              <a:rPr lang="it-IT" dirty="0"/>
              <a:t>con gli Stati Uniti»</a:t>
            </a:r>
          </a:p>
          <a:p>
            <a:r>
              <a:rPr lang="it-IT" dirty="0"/>
              <a:t>«Se non hai un lavoro e decidi di restare comunque in </a:t>
            </a:r>
          </a:p>
          <a:p>
            <a:r>
              <a:rPr lang="it-IT" dirty="0"/>
              <a:t>Italia sei fregato, finisci in mano a brutta gente. Anche se </a:t>
            </a:r>
          </a:p>
          <a:p>
            <a:r>
              <a:rPr lang="it-IT" dirty="0"/>
              <a:t>non sei venuto qui con brutte intenzioni»</a:t>
            </a:r>
          </a:p>
          <a:p>
            <a:r>
              <a:rPr lang="it-IT" dirty="0"/>
              <a:t>«Le aziende del Nord si approfittano di questa gente, li</a:t>
            </a:r>
          </a:p>
          <a:p>
            <a:r>
              <a:rPr lang="it-IT" dirty="0"/>
              <a:t>assumono e mandano via gli italiani, perché possono</a:t>
            </a:r>
          </a:p>
          <a:p>
            <a:r>
              <a:rPr lang="it-IT" dirty="0"/>
              <a:t>pagarli meno. In molti perdono il lavoro per questo»</a:t>
            </a:r>
          </a:p>
        </p:txBody>
      </p:sp>
    </p:spTree>
    <p:extLst>
      <p:ext uri="{BB962C8B-B14F-4D97-AF65-F5344CB8AC3E}">
        <p14:creationId xmlns:p14="http://schemas.microsoft.com/office/powerpoint/2010/main" val="4249382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37F6676-77D5-D64F-9695-82E326D23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9915"/>
            <a:ext cx="10896600" cy="5138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/>
              <a:t>PREOCCUPATI PER LA SICUREZZA: 12%</a:t>
            </a:r>
          </a:p>
          <a:p>
            <a:pPr marL="0" indent="0">
              <a:buNone/>
            </a:pPr>
            <a:r>
              <a:rPr lang="it-IT" sz="2000" dirty="0"/>
              <a:t>Hanno tra i 31/64 anni - votano centro-destra- livello di istruzione medio basso - vivono al Centro-Sud. I temi di discussione sono lavoro, disoccupazione, criminalità, pressione fiscale. Non vedono differenza tra migranti e rifugiati.</a:t>
            </a:r>
          </a:p>
          <a:p>
            <a:pPr marL="0" indent="0">
              <a:buNone/>
            </a:pPr>
            <a:endParaRPr lang="it-IT" sz="2000" b="1" dirty="0"/>
          </a:p>
          <a:p>
            <a:pPr marL="0" indent="0">
              <a:buNone/>
            </a:pPr>
            <a:r>
              <a:rPr lang="it-IT" sz="2000" b="1" dirty="0" err="1"/>
              <a:t>nn</a:t>
            </a:r>
            <a:endParaRPr lang="it-IT" sz="2000" b="1" dirty="0"/>
          </a:p>
          <a:p>
            <a:pPr marL="0" indent="0">
              <a:buNone/>
            </a:pPr>
            <a:r>
              <a:rPr lang="it-IT" sz="2000" b="1" dirty="0" err="1"/>
              <a:t>Mc,nz</a:t>
            </a:r>
            <a:r>
              <a:rPr lang="it-IT" sz="2000" b="1" dirty="0"/>
              <a:t>,</a:t>
            </a:r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10" name="Segnaposto contenuto 5" descr="immigrati crimini.jpg">
            <a:extLst>
              <a:ext uri="{FF2B5EF4-FFF2-40B4-BE49-F238E27FC236}">
                <a16:creationId xmlns:a16="http://schemas.microsoft.com/office/drawing/2014/main" id="{AC5F71C2-E280-0C43-B7DD-8AFDE1CD5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2" b="-1142"/>
          <a:stretch>
            <a:fillRect/>
          </a:stretch>
        </p:blipFill>
        <p:spPr>
          <a:xfrm>
            <a:off x="370113" y="2939143"/>
            <a:ext cx="5464629" cy="381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62EF41-0D7A-6E46-B55C-9FE23231197E}"/>
              </a:ext>
            </a:extLst>
          </p:cNvPr>
          <p:cNvSpPr txBox="1"/>
          <p:nvPr/>
        </p:nvSpPr>
        <p:spPr>
          <a:xfrm>
            <a:off x="6275746" y="3041270"/>
            <a:ext cx="57747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FRASI CARATTERIZZANTI:</a:t>
            </a:r>
          </a:p>
          <a:p>
            <a:endParaRPr lang="it-IT" dirty="0"/>
          </a:p>
          <a:p>
            <a:r>
              <a:rPr lang="it-IT" dirty="0"/>
              <a:t>«Vengono qui senza prospettive, e il </a:t>
            </a:r>
            <a:r>
              <a:rPr lang="it-IT"/>
              <a:t>lavoro purtroppo </a:t>
            </a:r>
            <a:r>
              <a:rPr lang="it-IT" dirty="0"/>
              <a:t>non c’è nemmeno per noi»</a:t>
            </a:r>
          </a:p>
          <a:p>
            <a:r>
              <a:rPr lang="it-IT" dirty="0"/>
              <a:t>«Ma li dobbiamo mantenere noi con le nostre tasse? </a:t>
            </a:r>
          </a:p>
          <a:p>
            <a:r>
              <a:rPr lang="it-IT" dirty="0"/>
              <a:t>E noi da chi veniamo aiutati?»</a:t>
            </a:r>
          </a:p>
          <a:p>
            <a:r>
              <a:rPr lang="it-IT" dirty="0"/>
              <a:t>«Non ho niente contro di loro, ma lo Stato deve pensare prima ai suoi cittadini»</a:t>
            </a:r>
          </a:p>
          <a:p>
            <a:r>
              <a:rPr lang="it-IT" dirty="0"/>
              <a:t>«Cosa fanno sempre per strada? Ovvio che se sei disoccupato poi delinqui»</a:t>
            </a:r>
          </a:p>
        </p:txBody>
      </p:sp>
    </p:spTree>
    <p:extLst>
      <p:ext uri="{BB962C8B-B14F-4D97-AF65-F5344CB8AC3E}">
        <p14:creationId xmlns:p14="http://schemas.microsoft.com/office/powerpoint/2010/main" val="379483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A947B-A233-9644-A3A1-95F31209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281BF5-B1F2-6947-823F-B2E4F243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719914"/>
          </a:xfrm>
          <a:prstGeom prst="rect">
            <a:avLst/>
          </a:prstGeom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4A8F2A87-F50A-0E4C-BC2E-39A7A79EE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383970"/>
            <a:ext cx="10515600" cy="2862943"/>
          </a:xfrm>
        </p:spPr>
      </p:pic>
    </p:spTree>
    <p:extLst>
      <p:ext uri="{BB962C8B-B14F-4D97-AF65-F5344CB8AC3E}">
        <p14:creationId xmlns:p14="http://schemas.microsoft.com/office/powerpoint/2010/main" val="41392023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6213</TotalTime>
  <Words>777</Words>
  <Application>Microsoft Macintosh PowerPoint</Application>
  <PresentationFormat>Widescreen</PresentationFormat>
  <Paragraphs>79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25</cp:revision>
  <dcterms:created xsi:type="dcterms:W3CDTF">2020-11-12T07:16:46Z</dcterms:created>
  <dcterms:modified xsi:type="dcterms:W3CDTF">2020-11-19T17:03:41Z</dcterms:modified>
</cp:coreProperties>
</file>